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4" r:id="rId3"/>
    <p:sldId id="257" r:id="rId4"/>
    <p:sldId id="264" r:id="rId5"/>
    <p:sldId id="265" r:id="rId6"/>
    <p:sldId id="259" r:id="rId7"/>
    <p:sldId id="260" r:id="rId8"/>
    <p:sldId id="261" r:id="rId9"/>
    <p:sldId id="262" r:id="rId10"/>
    <p:sldId id="267" r:id="rId11"/>
    <p:sldId id="266" r:id="rId12"/>
    <p:sldId id="268" r:id="rId13"/>
    <p:sldId id="263" r:id="rId14"/>
    <p:sldId id="269" r:id="rId15"/>
    <p:sldId id="270" r:id="rId16"/>
    <p:sldId id="275" r:id="rId17"/>
    <p:sldId id="276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4E269A38-FD1D-407F-A8F6-47E6EFA6D08D}">
          <p14:sldIdLst>
            <p14:sldId id="272"/>
            <p14:sldId id="274"/>
            <p14:sldId id="257"/>
            <p14:sldId id="264"/>
            <p14:sldId id="265"/>
            <p14:sldId id="259"/>
            <p14:sldId id="260"/>
            <p14:sldId id="261"/>
            <p14:sldId id="262"/>
            <p14:sldId id="267"/>
            <p14:sldId id="266"/>
            <p14:sldId id="268"/>
            <p14:sldId id="263"/>
            <p14:sldId id="269"/>
            <p14:sldId id="270"/>
            <p14:sldId id="275"/>
            <p14:sldId id="276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6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2" d="100"/>
        <a:sy n="122" d="100"/>
      </p:scale>
      <p:origin x="0" y="-12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1FDB6-86D8-485A-92BF-EFFECDFE04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1165BC-9B75-45D0-9375-97D14649B9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1DDBB-4B48-415E-8424-192A8C809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9170-62FB-49E5-9816-356DE2C9600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53B89-15D4-49DD-AB99-059C0D09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A890B-021D-48FB-A260-DCA99E0A8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E017-4426-4176-80BE-0DF2919B5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9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7E032-7AB2-40BA-A20A-2812AEE8F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5F676A-3D89-4C8D-9F5E-5285C5DE5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7B194-117E-41D9-8072-24542A8AC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9170-62FB-49E5-9816-356DE2C9600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72FCB-F816-423A-A655-8166917E6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CC0AF-E3EE-456C-BC41-57D67AA9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E017-4426-4176-80BE-0DF2919B5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93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A0525F-0545-47D6-BC9B-D71E8D521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6EC540-F5B6-4C24-AF77-8CB547B496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38ABE-D4E7-4986-9895-88BDBA273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9170-62FB-49E5-9816-356DE2C9600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42250-7B31-44F0-8697-5971EAD8D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6EB66-8337-4FD5-AFB2-C3CC4233A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E017-4426-4176-80BE-0DF2919B5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26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91EC7-114C-40BD-95D0-C75C0C12D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4B257-D689-4EAF-9DA2-124C579D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4EC2C-E845-4462-A255-4916ADCF4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9170-62FB-49E5-9816-356DE2C9600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0CF6A-2907-43C8-ACDA-7F6FE7A27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73D8E-CBC2-443B-B5E6-618AA282C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E017-4426-4176-80BE-0DF2919B5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6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B893C-2434-4B01-B7EE-33D8229C5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875A1-5535-46DF-A0F7-20D264512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ACAAF-3B3E-4091-AE9C-E8061C527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9170-62FB-49E5-9816-356DE2C9600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DCB79-5194-4879-8A78-BD389A1EC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F70C2-7EA3-4BE1-AE17-1F752BC8D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E017-4426-4176-80BE-0DF2919B5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17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9C06D-D0B8-4152-8113-2387DE2C4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89A25-CF77-436E-BCA9-2DE52301DB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942C4A-AC7B-4751-818F-0A3370244A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410805-3ADD-4B26-AEE1-81E4E700E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9170-62FB-49E5-9816-356DE2C9600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B1997-579E-46AC-8F76-38865498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72AAA-49AB-4D26-810E-50F6CD62C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E017-4426-4176-80BE-0DF2919B5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6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5F1E0-56A0-4AB4-8114-9369E0585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3FE57-916D-4D3D-B1DE-1A3C7A3E2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1277CC-E758-4792-9289-EAAB572D6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AC543E-6CFF-414A-9021-6D982D373D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5D5A8C-E094-4E26-8C98-27D966748A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E1455D-B9EE-45FA-97C2-84C6BFA20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9170-62FB-49E5-9816-356DE2C9600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EA64B4-442F-4A97-BA8C-F39FDF0D7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7388D6-EE36-4467-AAA7-C2E8E958D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E017-4426-4176-80BE-0DF2919B5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5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156F9-F981-4606-B8A8-E32A3198B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8D0581-301C-49DD-BA31-08C9B5A89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9170-62FB-49E5-9816-356DE2C9600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2D439-1379-4923-ACE9-3A89DE218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B9CC6D-D148-49E0-A06E-779573AED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E017-4426-4176-80BE-0DF2919B5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2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8F1ADD-FF93-4221-9F7D-0F8D45A1D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9170-62FB-49E5-9816-356DE2C9600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963309-4EF5-4B7D-B7D4-2886B29A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DA997F-4A07-445E-B0C0-8C2B04ECD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E017-4426-4176-80BE-0DF2919B5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83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0EC40-A31A-40ED-BFAC-5092F8FED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52769-3BEB-4AA2-B0DD-DDDC792CF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4AFAA-AC6A-4849-AF20-32CEFB1CB6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93270-CFA3-4D7D-96EB-A049B20D6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9170-62FB-49E5-9816-356DE2C9600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85938E-4F96-49AB-9A44-A336F447C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3F7561-52DE-4B14-B43E-B0AAE029C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E017-4426-4176-80BE-0DF2919B5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9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31518-4A59-4025-8123-33D8DED4E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5FDC41-22F7-400D-BD5A-DD1603F9D9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A83433-C365-4087-B9D7-17BC6D38B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EF242F-859E-4D0C-A2F0-247128B2A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9170-62FB-49E5-9816-356DE2C9600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B7F4D-BC71-4597-B168-AA66942BB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D6240-E17C-4147-9D29-517D174AA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E017-4426-4176-80BE-0DF2919B5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82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C58A60-8E58-46CE-916D-9B34A0C8C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07775A-7CF1-45C3-888E-FD58E4E06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332FD-47A4-4E1B-8AA7-0C1400F330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59170-62FB-49E5-9816-356DE2C9600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141FA-0ABE-435B-8D64-A859B0AEB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FACA5-979D-4257-9308-9E6820A49A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8E017-4426-4176-80BE-0DF2919B5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10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shingtonpost.com/graphics/2020/health/covid-vaccine-update-coronavirus/?itid=lb_coronavirus-what-you-need-to-read_3" TargetMode="External"/><Relationship Id="rId2" Type="http://schemas.openxmlformats.org/officeDocument/2006/relationships/hyperlink" Target="https://www.washingtonpost.com/health/2020/11/16/covid-moderna-vaccin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sanddata.maps.arcgis.com/apps/opsdashboard/index.html#/bda7594740fd40299423467b48e9ecf6" TargetMode="External"/><Relationship Id="rId5" Type="http://schemas.openxmlformats.org/officeDocument/2006/relationships/hyperlink" Target="https://www.washingtonpost.com/health/2020/07/27/moderna-nih-launch-30000-person-trial-coronavirus-vaccine/?itid" TargetMode="External"/><Relationship Id="rId4" Type="http://schemas.openxmlformats.org/officeDocument/2006/relationships/hyperlink" Target="https://www.washingtonpost.com/graphics/2020/world/mapping-spread-new-coronavirus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adressa.no/nyheter/2020/03/30/Koronasituasjonen-i-Tr%C3%B8ndelag-21484197.ec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E3CF5-EF39-4300-ADBF-7C7872079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Malvik Rotarymøte 2020-11-17 (på nett)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F1261-0DB4-4740-A1D3-6640A42CE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74680" cy="4351338"/>
          </a:xfrm>
        </p:spPr>
        <p:txBody>
          <a:bodyPr>
            <a:normAutofit/>
          </a:bodyPr>
          <a:lstStyle/>
          <a:p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Oppstart kl. 18.30. Innloggingskode 834608397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 minutt ved Leif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Programforslag videre: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nb-NO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Studentutveksling: Burde vi sette i gang en prosess for 2022-2023 allerede nå?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nb-NO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Prosjekt sti Leistadåsen: Dugnad muligheter i vinter? Forberedelse til vår/sommer?</a:t>
            </a:r>
          </a:p>
          <a:p>
            <a:pPr lvl="1"/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</a:rPr>
              <a:t>Oppdatering om Covid-19 status og regler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26882D-273B-451D-AC07-BC3066AC73CE}"/>
              </a:ext>
            </a:extLst>
          </p:cNvPr>
          <p:cNvSpPr txBox="1"/>
          <p:nvPr/>
        </p:nvSpPr>
        <p:spPr>
          <a:xfrm>
            <a:off x="3179618" y="2227808"/>
            <a:ext cx="8499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(Byttes ut med 10 minutter ved Mark, tas til slutt)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961F80-8B4C-4742-995F-2139108CAD68}"/>
              </a:ext>
            </a:extLst>
          </p:cNvPr>
          <p:cNvSpPr txBox="1"/>
          <p:nvPr/>
        </p:nvSpPr>
        <p:spPr>
          <a:xfrm>
            <a:off x="6550429" y="45553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Arrow: Bent 6">
            <a:extLst>
              <a:ext uri="{FF2B5EF4-FFF2-40B4-BE49-F238E27FC236}">
                <a16:creationId xmlns:a16="http://schemas.microsoft.com/office/drawing/2014/main" id="{06B8B2E7-125B-45BE-BE21-6C4A7B5F8C24}"/>
              </a:ext>
            </a:extLst>
          </p:cNvPr>
          <p:cNvSpPr/>
          <p:nvPr/>
        </p:nvSpPr>
        <p:spPr>
          <a:xfrm rot="10800000" flipH="1">
            <a:off x="579120" y="2460568"/>
            <a:ext cx="540329" cy="2094807"/>
          </a:xfrm>
          <a:prstGeom prst="ben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62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169C9-D2F4-45F5-A4A8-E805728C0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Vitenskapelig fremskritt og teknologi har gitt forskere nye verktøy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1F605-581D-46F1-9490-5D580B07C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b-NO" dirty="0"/>
          </a:p>
          <a:p>
            <a:r>
              <a:rPr lang="nb-NO" dirty="0"/>
              <a:t>Forskere kan levere genetisk materiale inn i kroppens celler</a:t>
            </a:r>
          </a:p>
          <a:p>
            <a:r>
              <a:rPr lang="nb-NO" dirty="0"/>
              <a:t>Gjøre cellene om til vaksinefabrikker og hoppe over trinn som å produsere virale proteiner eller dyrke hele viruset i kylling egg</a:t>
            </a:r>
          </a:p>
          <a:p>
            <a:r>
              <a:rPr lang="nb-NO" dirty="0"/>
              <a:t>Kjernen i coronavirus SARS-CoV-2 er en enkelt stripe av ribonukleinsyre (RNA) omgitt av et proteinskall (pigger på utsiden)</a:t>
            </a:r>
          </a:p>
          <a:p>
            <a:r>
              <a:rPr lang="nb-NO" dirty="0"/>
              <a:t>Vaksiner fungerer ved å lære kroppens immunsystem å gjenkjenne og blokkere virus sine pigger fra å </a:t>
            </a:r>
            <a:r>
              <a:rPr lang="nb-NO" dirty="0" err="1"/>
              <a:t>innvadere</a:t>
            </a:r>
            <a:r>
              <a:rPr lang="nb-NO" dirty="0"/>
              <a:t> cellene</a:t>
            </a:r>
          </a:p>
        </p:txBody>
      </p:sp>
    </p:spTree>
    <p:extLst>
      <p:ext uri="{BB962C8B-B14F-4D97-AF65-F5344CB8AC3E}">
        <p14:creationId xmlns:p14="http://schemas.microsoft.com/office/powerpoint/2010/main" val="3661884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B10FF-755A-4363-91AC-2B2B28DB3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Globalt fins omkring 200 potensielle vaksiner under utvikling og/eller testing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D2358BD-F33D-4D10-97B0-33ED9A5C14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6854" b="-6854"/>
          <a:stretch/>
        </p:blipFill>
        <p:spPr>
          <a:xfrm>
            <a:off x="932346" y="1937190"/>
            <a:ext cx="10192703" cy="4582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805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938B7-08B4-49D0-9278-1B91F5B93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5081"/>
          </a:xfrm>
        </p:spPr>
        <p:txBody>
          <a:bodyPr/>
          <a:lstStyle/>
          <a:p>
            <a:r>
              <a:rPr lang="nb-NO" dirty="0"/>
              <a:t>Kappløpet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08511BA-4CE3-4C95-BA9D-A32F0D2906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6854" b="-6854"/>
          <a:stretch/>
        </p:blipFill>
        <p:spPr>
          <a:xfrm>
            <a:off x="1247895" y="1250956"/>
            <a:ext cx="9613188" cy="5503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268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94AE5-79C0-4B35-8D38-25CF0357E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Utvikling av </a:t>
            </a:r>
            <a:r>
              <a:rPr lang="nb-NO" dirty="0" err="1"/>
              <a:t>koronavirus</a:t>
            </a:r>
            <a:r>
              <a:rPr lang="nb-NO" dirty="0"/>
              <a:t>-vaksiner beveger seg mye raskere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EAD3E-0474-447B-B746-931C8D72E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16181"/>
          </a:xfrm>
        </p:spPr>
        <p:txBody>
          <a:bodyPr>
            <a:normAutofit fontScale="92500" lnSpcReduction="10000"/>
          </a:bodyPr>
          <a:lstStyle/>
          <a:p>
            <a:r>
              <a:rPr lang="nb-NO" dirty="0"/>
              <a:t>Myndighetene tar en del av økonomiske risikoen for å utvikle en vaksine som kanskje ikke fungerer</a:t>
            </a:r>
          </a:p>
          <a:p>
            <a:r>
              <a:rPr lang="nb-NO" dirty="0"/>
              <a:t>USA: 7 selskap har mottatt finansiering fra regjeringen</a:t>
            </a:r>
          </a:p>
          <a:p>
            <a:pPr lvl="1"/>
            <a:r>
              <a:rPr lang="nb-NO" dirty="0"/>
              <a:t> Totalt 9,5 milliarder dollar for å øke hastigheten på utvikling og startproduksjon</a:t>
            </a:r>
          </a:p>
          <a:p>
            <a:pPr lvl="1"/>
            <a:r>
              <a:rPr lang="nb-NO" dirty="0"/>
              <a:t>AstraZeneca, </a:t>
            </a:r>
            <a:r>
              <a:rPr lang="nb-NO" dirty="0" err="1"/>
              <a:t>Moderna</a:t>
            </a:r>
            <a:r>
              <a:rPr lang="nb-NO" dirty="0"/>
              <a:t>, Pfizer, </a:t>
            </a:r>
            <a:r>
              <a:rPr lang="nb-NO" dirty="0" err="1"/>
              <a:t>Novavax</a:t>
            </a:r>
            <a:r>
              <a:rPr lang="nb-NO" dirty="0"/>
              <a:t>, Johnson &amp; Johnson, Sanofi og GlaxoSmithKline</a:t>
            </a:r>
          </a:p>
          <a:p>
            <a:pPr lvl="1"/>
            <a:r>
              <a:rPr lang="nb-NO" dirty="0"/>
              <a:t>Finansiering brukes for produksjon, distribusjon, og/eller for å støtte klinisk utvikling av vaksinene</a:t>
            </a:r>
          </a:p>
          <a:p>
            <a:r>
              <a:rPr lang="nb-NO" b="0" i="0" dirty="0">
                <a:solidFill>
                  <a:srgbClr val="2A2A2A"/>
                </a:solidFill>
                <a:effectLst/>
                <a:latin typeface="georgia" panose="02040502050405020303" pitchFamily="18" charset="0"/>
              </a:rPr>
              <a:t>Tyskland: BioNTech </a:t>
            </a:r>
          </a:p>
          <a:p>
            <a:pPr lvl="1"/>
            <a:r>
              <a:rPr lang="nb-NO" dirty="0">
                <a:solidFill>
                  <a:srgbClr val="2A2A2A"/>
                </a:solidFill>
                <a:latin typeface="georgia" panose="02040502050405020303" pitchFamily="18" charset="0"/>
              </a:rPr>
              <a:t>G</a:t>
            </a:r>
            <a:r>
              <a:rPr lang="nb-NO" dirty="0"/>
              <a:t>runnlagt i Mainz i 2008 av ekteparet </a:t>
            </a:r>
            <a:r>
              <a:rPr lang="nb-NO" dirty="0" err="1"/>
              <a:t>Ugur</a:t>
            </a:r>
            <a:r>
              <a:rPr lang="nb-NO" dirty="0"/>
              <a:t> </a:t>
            </a:r>
            <a:r>
              <a:rPr lang="nb-NO" dirty="0" err="1"/>
              <a:t>Sahin</a:t>
            </a:r>
            <a:r>
              <a:rPr lang="nb-NO" dirty="0"/>
              <a:t> og </a:t>
            </a:r>
            <a:r>
              <a:rPr lang="nb-NO" dirty="0" err="1"/>
              <a:t>Ozlem</a:t>
            </a:r>
            <a:r>
              <a:rPr lang="nb-NO" dirty="0"/>
              <a:t> </a:t>
            </a:r>
            <a:r>
              <a:rPr lang="nb-NO" dirty="0" err="1"/>
              <a:t>Tureci</a:t>
            </a:r>
            <a:endParaRPr lang="nb-NO" dirty="0"/>
          </a:p>
          <a:p>
            <a:pPr lvl="1"/>
            <a:r>
              <a:rPr lang="nb-NO" dirty="0"/>
              <a:t>Barn av tyrkiske innvandrere; </a:t>
            </a:r>
            <a:r>
              <a:rPr lang="nb-NO" dirty="0" err="1"/>
              <a:t>Sahin</a:t>
            </a:r>
            <a:r>
              <a:rPr lang="nb-NO" dirty="0"/>
              <a:t> er konsernsjef mens </a:t>
            </a:r>
            <a:r>
              <a:rPr lang="nb-NO" dirty="0" err="1"/>
              <a:t>Tureci</a:t>
            </a:r>
            <a:r>
              <a:rPr lang="nb-NO" dirty="0"/>
              <a:t> er firmaets overlege</a:t>
            </a:r>
          </a:p>
          <a:p>
            <a:pPr lvl="1"/>
            <a:r>
              <a:rPr lang="nb-NO" b="0" i="0" dirty="0">
                <a:solidFill>
                  <a:srgbClr val="2A2A2A"/>
                </a:solidFill>
                <a:effectLst/>
                <a:latin typeface="georgia" panose="02040502050405020303" pitchFamily="18" charset="0"/>
              </a:rPr>
              <a:t>Deres RNA-basert metoden opprinnelig siktet mot kreft </a:t>
            </a:r>
          </a:p>
          <a:p>
            <a:pPr lvl="1"/>
            <a:r>
              <a:rPr lang="nb-NO" dirty="0">
                <a:solidFill>
                  <a:srgbClr val="2A2A2A"/>
                </a:solidFill>
                <a:latin typeface="georgia" panose="02040502050405020303" pitchFamily="18" charset="0"/>
              </a:rPr>
              <a:t>Amerikansk Pfizer lyktes ikke aleine, så kjøpte seg inn i BioNTech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69575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35B81-AFF4-4117-B94B-9D47121C5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 2 første vaksiner </a:t>
            </a:r>
            <a:r>
              <a:rPr lang="nb-NO"/>
              <a:t>på vei </a:t>
            </a:r>
            <a:r>
              <a:rPr lang="nb-NO" dirty="0"/>
              <a:t>ut av </a:t>
            </a:r>
            <a:r>
              <a:rPr lang="nb-NO"/>
              <a:t>testfase 3: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4B2E6-C385-4ABB-B362-AE26C59A7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Pfizer-</a:t>
            </a:r>
            <a:r>
              <a:rPr lang="nb-NO" dirty="0" err="1"/>
              <a:t>BioNTech</a:t>
            </a:r>
            <a:r>
              <a:rPr lang="nb-NO" dirty="0"/>
              <a:t>: tidlig analyse av vaksinekandidaten viste at den var mer enn 90% effektiv for å forhindre COVID-19-infeksjoner blant de uten bevis for tidligere infeksjon. </a:t>
            </a:r>
          </a:p>
          <a:p>
            <a:r>
              <a:rPr lang="nb-NO" dirty="0"/>
              <a:t>~ 43.500 mennesker deltok i testene</a:t>
            </a:r>
          </a:p>
          <a:p>
            <a:r>
              <a:rPr lang="en-US" b="0" i="0" dirty="0">
                <a:solidFill>
                  <a:srgbClr val="2A2A2A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nb-NO" dirty="0"/>
              <a:t> </a:t>
            </a:r>
            <a:r>
              <a:rPr lang="nb-NO" dirty="0" err="1"/>
              <a:t>Moderna</a:t>
            </a:r>
            <a:r>
              <a:rPr lang="nb-NO" dirty="0"/>
              <a:t>: foreløpig analyse viser at den eksperimentelle koronavirusvaksinen er nesten 95 prosent effektiv for å forebygge sykdom, inkludert alvorlige tilfeller </a:t>
            </a:r>
          </a:p>
          <a:p>
            <a:r>
              <a:rPr lang="nb-NO" dirty="0"/>
              <a:t>~30.000 mennesker i testen</a:t>
            </a:r>
          </a:p>
          <a:p>
            <a:r>
              <a:rPr lang="nb-NO" dirty="0"/>
              <a:t>Begge vaksiner kan være tilgjengelig på et begrenset grunnlag mot slutten av 2020 eller tidlig 2021</a:t>
            </a:r>
          </a:p>
          <a:p>
            <a:r>
              <a:rPr lang="nb-NO" dirty="0" err="1"/>
              <a:t>Moderna</a:t>
            </a:r>
            <a:r>
              <a:rPr lang="nb-NO" dirty="0"/>
              <a:t> har et fortrinn i at vaksinen kan lagres og transporteres ved -10 C, versus -70 C for BioNTech sin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252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5F1D7-B807-427D-BD43-6828AB8F2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Referansene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AB529-68EB-4B86-8587-E3BF70ED1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https://www.aftenposten.no/norge/i/P9Adkz/alt-om-koronaviruset-spredning-symptomer-siste-saker-spoersmaal-og-s</a:t>
            </a:r>
          </a:p>
          <a:p>
            <a:r>
              <a:rPr lang="en-US" dirty="0">
                <a:hlinkClick r:id="rId2"/>
              </a:rPr>
              <a:t>https://www.washingtonpost.com/health/2020/11/16/covid-moderna-vaccine/</a:t>
            </a:r>
            <a:endParaRPr lang="en-US" dirty="0"/>
          </a:p>
          <a:p>
            <a:r>
              <a:rPr lang="en-US" dirty="0">
                <a:hlinkClick r:id="rId3"/>
              </a:rPr>
              <a:t>https://www.washingtonpost.com/graphics/2020/health/covid-vaccine-update-coronavirus/?itid=lb_coronavirus-what-you-need-to-read_3</a:t>
            </a:r>
            <a:endParaRPr lang="en-US" dirty="0"/>
          </a:p>
          <a:p>
            <a:r>
              <a:rPr lang="en-US" dirty="0">
                <a:hlinkClick r:id="rId4"/>
              </a:rPr>
              <a:t>https://www.washingtonpost.com/graphics/2020/world/mapping-spread-new-coronavirus/</a:t>
            </a:r>
            <a:endParaRPr lang="en-US" dirty="0"/>
          </a:p>
          <a:p>
            <a:r>
              <a:rPr lang="en-US" dirty="0">
                <a:hlinkClick r:id="rId5"/>
              </a:rPr>
              <a:t>https://www.washingtonpost.com/health/2020/07/27/moderna-nih-launch-30000-person-trial-coronavirus-vaccine/?itid</a:t>
            </a:r>
            <a:r>
              <a:rPr lang="en-US" dirty="0"/>
              <a:t> </a:t>
            </a:r>
          </a:p>
          <a:p>
            <a:r>
              <a:rPr lang="en-US" dirty="0">
                <a:hlinkClick r:id="rId6"/>
              </a:rPr>
              <a:t>https://gisanddata.maps.arcgis.com/apps/opsdashboard/index.html#/bda7594740fd40299423467b48e9ecf6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155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BE89B-405D-4B3C-9609-5DD93EF7E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2279"/>
          </a:xfrm>
        </p:spPr>
        <p:txBody>
          <a:bodyPr>
            <a:normAutofit fontScale="90000"/>
          </a:bodyPr>
          <a:lstStyle/>
          <a:p>
            <a:r>
              <a:rPr lang="nb-NO" dirty="0"/>
              <a:t>Litt data og grafikk </a:t>
            </a:r>
            <a:r>
              <a:rPr lang="nb-NO" sz="2200" dirty="0"/>
              <a:t>(</a:t>
            </a:r>
            <a:r>
              <a:rPr lang="nb-NO" sz="2200" dirty="0">
                <a:hlinkClick r:id="rId2"/>
              </a:rPr>
              <a:t>https://www.adressa.no/nyheter/2020/03/30/Koronasituasjonen-i-Tr%C3%B8ndelag-21484197.ece</a:t>
            </a:r>
            <a:r>
              <a:rPr lang="nb-NO" sz="2200" dirty="0"/>
              <a:t> )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9C36F93-C819-4747-B9F2-75E61D9332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0500" y="1184624"/>
            <a:ext cx="5905500" cy="15049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C801414-BBFF-4FFC-A945-AD25E69933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0" y="2805952"/>
            <a:ext cx="6143625" cy="37528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24D99D-26BF-4F45-8A2E-7F91F5F09B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4557" y="1251129"/>
            <a:ext cx="6200775" cy="507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7546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8A58F-FAC7-4693-BCF7-5FECBEF67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48"/>
            <a:ext cx="10515600" cy="1325563"/>
          </a:xfrm>
        </p:spPr>
        <p:txBody>
          <a:bodyPr/>
          <a:lstStyle/>
          <a:p>
            <a:r>
              <a:rPr lang="nb-NO" dirty="0"/>
              <a:t>Litt mer data og grafikk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E67196-F578-4F86-8DF7-F8FF9B8DFD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298" y="1140827"/>
            <a:ext cx="7399713" cy="559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415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3A7CD-3967-4FCF-A8DC-37F4675C3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i="0" dirty="0">
                <a:solidFill>
                  <a:srgbClr val="333333"/>
                </a:solidFill>
                <a:effectLst/>
                <a:latin typeface="Open Sans"/>
              </a:rPr>
              <a:t>Anbefalinger for alle i hele landet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C8F42-CA8F-42A2-8CF8-DCCB14CDD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l"/>
            <a:r>
              <a:rPr lang="nb-NO" sz="3100" b="1" i="0" dirty="0">
                <a:solidFill>
                  <a:srgbClr val="333333"/>
                </a:solidFill>
                <a:effectLst/>
                <a:latin typeface="Open Sans"/>
              </a:rPr>
              <a:t>Sosial kontakt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sz="3100" b="0" i="0" dirty="0">
                <a:solidFill>
                  <a:srgbClr val="333333"/>
                </a:solidFill>
                <a:effectLst/>
                <a:latin typeface="Open Sans"/>
              </a:rPr>
              <a:t>Anbefaling om at alle i de kommende ukene holde seg hjemme og begrense sosial kontakt med andre mennesker. (Nytt)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sz="3100" b="0" i="0" dirty="0">
                <a:solidFill>
                  <a:srgbClr val="333333"/>
                </a:solidFill>
                <a:effectLst/>
                <a:latin typeface="Open Sans"/>
              </a:rPr>
              <a:t>I private hjem, hager eller hytter bør man ikke ha mer enn fem gjester i tillegg til husstandsmedlemmer. Hvis alle gjestene er fra samme husstand, kan man være flere..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sz="3100" b="0" i="0" dirty="0">
                <a:solidFill>
                  <a:srgbClr val="333333"/>
                </a:solidFill>
                <a:effectLst/>
                <a:latin typeface="Open Sans"/>
              </a:rPr>
              <a:t>Begrensingen om at man ikke bør ha flere enn fem gjester, gjelder ikke for barnehage- eller barneskolekohorter.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sz="3100" b="0" i="0" dirty="0">
                <a:solidFill>
                  <a:srgbClr val="333333"/>
                </a:solidFill>
                <a:effectLst/>
                <a:latin typeface="Open Sans"/>
              </a:rPr>
              <a:t>Unge og voksne som har vært sammen med venner og i andre situasjoner der det ikke har vært en meters avstand, bør holde to meters avstand til folk i risikogruppen. (Nytt)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sz="3100" b="0" i="0" dirty="0">
                <a:solidFill>
                  <a:srgbClr val="333333"/>
                </a:solidFill>
                <a:effectLst/>
                <a:latin typeface="Open Sans"/>
              </a:rPr>
              <a:t>I tillegg til anbefalingene kommer en ny regel for hvor mange man kan være på private sammenkomster og arrangementer, se under regler for hele landet.</a:t>
            </a:r>
          </a:p>
          <a:p>
            <a:pPr algn="l"/>
            <a:r>
              <a:rPr lang="nb-NO" sz="3100" b="1" i="0" dirty="0">
                <a:solidFill>
                  <a:srgbClr val="333333"/>
                </a:solidFill>
                <a:effectLst/>
                <a:latin typeface="Open Sans"/>
              </a:rPr>
              <a:t>Reiser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sz="3100" b="0" i="0" dirty="0">
                <a:solidFill>
                  <a:srgbClr val="333333"/>
                </a:solidFill>
                <a:effectLst/>
                <a:latin typeface="Open Sans"/>
              </a:rPr>
              <a:t>Unngå unødvendige innenlandsreiser. Arbeidsreiser som vurderes som nødvendige og reiser til fritidseiendommer som kan gjennomføres uten kontakt med andre er unntatt. (Nytt)</a:t>
            </a:r>
          </a:p>
          <a:p>
            <a:pPr algn="l"/>
            <a:r>
              <a:rPr lang="nb-NO" sz="3100" b="1" i="0" dirty="0">
                <a:solidFill>
                  <a:srgbClr val="333333"/>
                </a:solidFill>
                <a:effectLst/>
                <a:latin typeface="Open Sans"/>
              </a:rPr>
              <a:t>Skoler og utdanning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sz="3100" b="0" i="0" dirty="0">
                <a:solidFill>
                  <a:srgbClr val="333333"/>
                </a:solidFill>
                <a:effectLst/>
                <a:latin typeface="Open Sans"/>
              </a:rPr>
              <a:t>Alle universiteter, høgskoler og fagskoler skal vurdere om de i perioden fremover kan redusere undervisning og annen aktivitet som bidrar til økt mobilitet, blant annet press på kollektivtrafikken. (Nytt)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sz="3100" b="0" i="0" dirty="0">
                <a:solidFill>
                  <a:srgbClr val="333333"/>
                </a:solidFill>
                <a:effectLst/>
                <a:latin typeface="Open Sans"/>
              </a:rPr>
              <a:t>Videregående skoler og ungdomsskoler må forberede seg på at tiltaksnivået kan bli rødt, dersom smitten stiger ytterligere. (Nytt)</a:t>
            </a:r>
          </a:p>
          <a:p>
            <a:pPr algn="l"/>
            <a:r>
              <a:rPr lang="nb-NO" sz="3100" b="1" i="0" dirty="0">
                <a:solidFill>
                  <a:srgbClr val="333333"/>
                </a:solidFill>
                <a:effectLst/>
                <a:latin typeface="Open Sans"/>
              </a:rPr>
              <a:t>Regler for alle i hele landet</a:t>
            </a:r>
          </a:p>
          <a:p>
            <a:pPr algn="l"/>
            <a:r>
              <a:rPr lang="nb-NO" sz="3100" b="1" i="0" dirty="0">
                <a:solidFill>
                  <a:srgbClr val="333333"/>
                </a:solidFill>
                <a:effectLst/>
                <a:latin typeface="Open Sans"/>
              </a:rPr>
              <a:t>Sammenkomster og arrangementer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sz="3100" b="0" i="0" dirty="0">
                <a:solidFill>
                  <a:srgbClr val="333333"/>
                </a:solidFill>
                <a:effectLst/>
                <a:latin typeface="Open Sans"/>
              </a:rPr>
              <a:t>Grense på inntil 20 personer på private sammenkomster på offentlige steder og i leide lokaler.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sz="3100" b="0" i="0" dirty="0">
                <a:solidFill>
                  <a:srgbClr val="333333"/>
                </a:solidFill>
                <a:effectLst/>
                <a:latin typeface="Open Sans"/>
              </a:rPr>
              <a:t>På andre typer arrangementer kan man være flere. Grensen er da inntil 50 personer på innendørs arrangement uten fastmonterte seter og inntil 200 personer på arrangementer hvor alle i publikum sitter i fastmonterte seter. Endringen iverksettes midnatt, natt til mandag 9. november. (Nytt)</a:t>
            </a:r>
          </a:p>
          <a:p>
            <a:pPr algn="l"/>
            <a:r>
              <a:rPr lang="nb-NO" sz="3100" b="1" i="0" dirty="0">
                <a:solidFill>
                  <a:srgbClr val="333333"/>
                </a:solidFill>
                <a:effectLst/>
                <a:latin typeface="Open Sans"/>
              </a:rPr>
              <a:t>Uteliv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sz="3100" b="0" i="0" dirty="0">
                <a:solidFill>
                  <a:srgbClr val="333333"/>
                </a:solidFill>
                <a:effectLst/>
                <a:latin typeface="Open Sans"/>
              </a:rPr>
              <a:t>Nasjonal skjenkestopp kl. 24.00. Serveringssteder med skjenkebevilling kan ikke slippe inn nye gjester etter kl. 22.00. Endringen iverksettes ved midnatt, natt til lørdag 7. november. (Nytt)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80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734C9-E1F9-4DB5-B713-2132C8F8C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Status Covid-19, med fokus på vaksine utvikling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537DA-9BA0-426A-B717-6D8BE917E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421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0E75A-85A3-463A-A04D-E8933F1C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7981"/>
            <a:ext cx="10515600" cy="696759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accent1"/>
                </a:solidFill>
              </a:rPr>
              <a:t>COVID-19 Dashboard at Johns Hopkins University (JHU)</a:t>
            </a:r>
            <a:br>
              <a:rPr lang="en-US" sz="2800" b="1" dirty="0">
                <a:solidFill>
                  <a:schemeClr val="accent1"/>
                </a:solidFill>
              </a:rPr>
            </a:br>
            <a:r>
              <a:rPr lang="en-US" sz="1600" b="1" dirty="0">
                <a:solidFill>
                  <a:schemeClr val="accent1"/>
                </a:solidFill>
              </a:rPr>
              <a:t>https://gisanddata.maps.arcgis.com/apps/opsdashboard/index.html#/bda7594740fd40299423467b48e9ecf6</a:t>
            </a:r>
            <a:endParaRPr lang="en-US" sz="2800" b="1" dirty="0">
              <a:solidFill>
                <a:schemeClr val="accent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BA65B1-218B-42F4-88C7-42C6FE5C7F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296" y="840203"/>
            <a:ext cx="11640312" cy="601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483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21534-54C9-4ECA-958D-F6E5C2C90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Nye daglige infeksjoner rundt om i verden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62A88E-C5DA-4C26-B324-A91BA9C588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88" b="-9388"/>
          <a:stretch/>
        </p:blipFill>
        <p:spPr>
          <a:xfrm>
            <a:off x="737419" y="1692000"/>
            <a:ext cx="11358139" cy="4884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160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EADFC-60A6-4585-9D90-2DFBC55CB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Dødlighet</a:t>
            </a:r>
            <a:r>
              <a:rPr lang="nb-NO" dirty="0"/>
              <a:t> globalt (7-dagers gjennomsnitt)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99E2AB9-F036-4A04-82DE-E183D5F620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852" b="-9852"/>
          <a:stretch/>
        </p:blipFill>
        <p:spPr>
          <a:xfrm>
            <a:off x="503902" y="1615586"/>
            <a:ext cx="11104168" cy="4551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887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1DE50-CCBF-4347-9D0C-D214E5E30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Covid-19 vaksiner: hva skjer?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E8590-1765-4246-A71F-F565EDC70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Globalt fins det minst 200 eksperimentelle vaksiner under utvikling</a:t>
            </a:r>
          </a:p>
          <a:p>
            <a:r>
              <a:rPr lang="nb-NO" dirty="0"/>
              <a:t>Vaksineutvikling tar vanligvis flere år og utspiller seg trinnvis.</a:t>
            </a:r>
          </a:p>
          <a:p>
            <a:r>
              <a:rPr lang="nb-NO" dirty="0"/>
              <a:t> Eksperimentelle vaksinekandidater blir opprettet i laboratoriet og testet på dyr før de går inn i gradvis større kliniske studier på mennesker.</a:t>
            </a:r>
          </a:p>
          <a:p>
            <a:pPr lvl="1"/>
            <a:r>
              <a:rPr lang="nb-NO" sz="1800" dirty="0"/>
              <a:t>Fase 1: utvikling, med testing på dyr</a:t>
            </a:r>
          </a:p>
          <a:p>
            <a:pPr lvl="1"/>
            <a:r>
              <a:rPr lang="nb-NO" sz="1800" dirty="0"/>
              <a:t>Fase 2: små skala testing på mennesker</a:t>
            </a:r>
          </a:p>
          <a:p>
            <a:pPr lvl="1"/>
            <a:r>
              <a:rPr lang="nb-NO" sz="1800" dirty="0"/>
              <a:t>Fase 3: større skala kliniske testing på mennesker</a:t>
            </a:r>
          </a:p>
          <a:p>
            <a:r>
              <a:rPr lang="en-US" dirty="0" err="1"/>
              <a:t>Nå</a:t>
            </a:r>
            <a:r>
              <a:rPr lang="en-US" dirty="0"/>
              <a:t> </a:t>
            </a:r>
            <a:r>
              <a:rPr lang="en-US" dirty="0" err="1"/>
              <a:t>blir</a:t>
            </a:r>
            <a:r>
              <a:rPr lang="en-US" dirty="0"/>
              <a:t> alle </a:t>
            </a:r>
            <a:r>
              <a:rPr lang="en-US" dirty="0" err="1"/>
              <a:t>trinn</a:t>
            </a:r>
            <a:r>
              <a:rPr lang="en-US" dirty="0"/>
              <a:t> </a:t>
            </a:r>
            <a:r>
              <a:rPr lang="en-US" dirty="0" err="1"/>
              <a:t>komprimerte</a:t>
            </a:r>
            <a:r>
              <a:rPr lang="en-US" dirty="0"/>
              <a:t>: </a:t>
            </a:r>
            <a:r>
              <a:rPr lang="en-US" dirty="0" err="1"/>
              <a:t>Fase</a:t>
            </a:r>
            <a:r>
              <a:rPr lang="en-US" dirty="0"/>
              <a:t> 1 </a:t>
            </a:r>
            <a:r>
              <a:rPr lang="en-US" dirty="0" err="1"/>
              <a:t>overlapper</a:t>
            </a:r>
            <a:r>
              <a:rPr lang="en-US" dirty="0"/>
              <a:t> med </a:t>
            </a:r>
            <a:r>
              <a:rPr lang="en-US" dirty="0" err="1"/>
              <a:t>Fase</a:t>
            </a:r>
            <a:r>
              <a:rPr lang="en-US" dirty="0"/>
              <a:t> 2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overlapper</a:t>
            </a:r>
            <a:r>
              <a:rPr lang="en-US" dirty="0"/>
              <a:t> med </a:t>
            </a:r>
            <a:r>
              <a:rPr lang="en-US" dirty="0" err="1"/>
              <a:t>Fase</a:t>
            </a:r>
            <a:r>
              <a:rPr lang="en-US" dirty="0"/>
              <a:t> 3 (</a:t>
            </a:r>
            <a:r>
              <a:rPr lang="en-US" dirty="0" err="1"/>
              <a:t>dosering</a:t>
            </a:r>
            <a:r>
              <a:rPr lang="en-US" dirty="0"/>
              <a:t> og </a:t>
            </a:r>
            <a:r>
              <a:rPr lang="en-US" dirty="0" err="1"/>
              <a:t>effektiviteten</a:t>
            </a:r>
            <a:r>
              <a:rPr lang="en-US" dirty="0"/>
              <a:t> og </a:t>
            </a:r>
            <a:r>
              <a:rPr lang="en-US" dirty="0" err="1"/>
              <a:t>trygghet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2536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9BC57-A244-4186-8BFF-35BF155C6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Covid-19 vaksiner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D7B88-9EF7-4D81-9B30-8A1B730B2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Ingen utviklingstrinn hoppes over</a:t>
            </a:r>
          </a:p>
          <a:p>
            <a:r>
              <a:rPr lang="nb-NO" dirty="0"/>
              <a:t>Minimum krav for aksept (</a:t>
            </a:r>
            <a:r>
              <a:rPr lang="nb-NO" sz="1800" dirty="0"/>
              <a:t>CDC: Center for </a:t>
            </a:r>
            <a:r>
              <a:rPr lang="nb-NO" sz="1800" dirty="0" err="1"/>
              <a:t>Disease</a:t>
            </a:r>
            <a:r>
              <a:rPr lang="nb-NO" sz="1800" dirty="0"/>
              <a:t> Control i USA</a:t>
            </a:r>
            <a:r>
              <a:rPr lang="nb-NO" dirty="0"/>
              <a:t>): </a:t>
            </a:r>
          </a:p>
          <a:p>
            <a:pPr lvl="1"/>
            <a:r>
              <a:rPr lang="nb-NO" dirty="0"/>
              <a:t>&gt; 50% effektivitet </a:t>
            </a:r>
          </a:p>
          <a:p>
            <a:pPr lvl="1"/>
            <a:r>
              <a:rPr lang="nb-NO" dirty="0"/>
              <a:t>Dvs. vaksinen forhindrer sykdom eller redusere symptomer hos minst 50 prosent av de som vaksineres</a:t>
            </a:r>
          </a:p>
          <a:p>
            <a:pPr lvl="1"/>
            <a:r>
              <a:rPr lang="nb-NO" dirty="0"/>
              <a:t>Standard influensa vaksine er 40% – 60% effektiv i å redusere sannsynlighet for å bli smittet</a:t>
            </a:r>
          </a:p>
          <a:p>
            <a:endParaRPr lang="nb-NO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606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E96A2-DDF8-4675-8A89-D7137E836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Forskere satte et mål i januar 2020 om å utvikle en koronavirusvaksine innen 12 til 18 måneder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D6651-41AB-49C5-A0BB-3D3C0F7D4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Ville være en verdensrekord. </a:t>
            </a:r>
          </a:p>
          <a:p>
            <a:r>
              <a:rPr lang="nb-NO" dirty="0"/>
              <a:t>Kusmavaksinen anses å være den raskeste utviklet så langt</a:t>
            </a:r>
          </a:p>
          <a:p>
            <a:pPr lvl="1"/>
            <a:r>
              <a:rPr lang="nb-NO" dirty="0"/>
              <a:t>4 fire år fra vitenskapelig konsept til godkjenning i 1967. </a:t>
            </a:r>
          </a:p>
          <a:p>
            <a:r>
              <a:rPr lang="nb-NO" dirty="0"/>
              <a:t>Jakten på en HIV-vaksine fortsetter</a:t>
            </a:r>
          </a:p>
          <a:p>
            <a:pPr lvl="1"/>
            <a:r>
              <a:rPr lang="nb-NO" dirty="0"/>
              <a:t>36 år og teller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799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3111-E2E1-4D3D-B8C4-9BEFFD4D0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Tidligere eksempler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69FFC8B-629D-4094-8039-7B55EF1ED9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1104" y="1878676"/>
            <a:ext cx="7514886" cy="41813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74EA9AD-FAC2-4B89-9E9D-8160107AB855}"/>
              </a:ext>
            </a:extLst>
          </p:cNvPr>
          <p:cNvSpPr txBox="1"/>
          <p:nvPr/>
        </p:nvSpPr>
        <p:spPr>
          <a:xfrm>
            <a:off x="1929580" y="3058491"/>
            <a:ext cx="1165167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b-NO" sz="1600" b="1" dirty="0"/>
              <a:t>Meslinger</a:t>
            </a:r>
            <a:endParaRPr lang="en-US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F3F2C0-06EC-4D20-9806-979CB0144022}"/>
              </a:ext>
            </a:extLst>
          </p:cNvPr>
          <p:cNvSpPr txBox="1"/>
          <p:nvPr/>
        </p:nvSpPr>
        <p:spPr>
          <a:xfrm>
            <a:off x="2037549" y="3493637"/>
            <a:ext cx="126225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b-NO" sz="1600" b="1" dirty="0"/>
              <a:t>Vannkopper</a:t>
            </a:r>
            <a:endParaRPr lang="en-US" sz="1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4932EF-3BF5-4117-9E24-452F847A5451}"/>
              </a:ext>
            </a:extLst>
          </p:cNvPr>
          <p:cNvSpPr txBox="1"/>
          <p:nvPr/>
        </p:nvSpPr>
        <p:spPr>
          <a:xfrm>
            <a:off x="2102871" y="4036803"/>
            <a:ext cx="873259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b-NO" sz="1600" b="1" dirty="0"/>
              <a:t>Kusma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561130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1133</Words>
  <Application>Microsoft Office PowerPoint</Application>
  <PresentationFormat>Widescreen</PresentationFormat>
  <Paragraphs>89</Paragraphs>
  <Slides>18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georgia</vt:lpstr>
      <vt:lpstr>Open Sans</vt:lpstr>
      <vt:lpstr>Office Theme</vt:lpstr>
      <vt:lpstr>Malvik Rotarymøte 2020-11-17 (på nett)</vt:lpstr>
      <vt:lpstr>Status Covid-19, med fokus på vaksine utvikling</vt:lpstr>
      <vt:lpstr>COVID-19 Dashboard at Johns Hopkins University (JHU) https://gisanddata.maps.arcgis.com/apps/opsdashboard/index.html#/bda7594740fd40299423467b48e9ecf6</vt:lpstr>
      <vt:lpstr>Nye daglige infeksjoner rundt om i verden</vt:lpstr>
      <vt:lpstr>Dødlighet globalt (7-dagers gjennomsnitt)</vt:lpstr>
      <vt:lpstr>Covid-19 vaksiner: hva skjer?</vt:lpstr>
      <vt:lpstr>Covid-19 vaksiner</vt:lpstr>
      <vt:lpstr>Forskere satte et mål i januar 2020 om å utvikle en koronavirusvaksine innen 12 til 18 måneder</vt:lpstr>
      <vt:lpstr>Tidligere eksempler</vt:lpstr>
      <vt:lpstr>Vitenskapelig fremskritt og teknologi har gitt forskere nye verktøy</vt:lpstr>
      <vt:lpstr>Globalt fins omkring 200 potensielle vaksiner under utvikling og/eller testing</vt:lpstr>
      <vt:lpstr>Kappløpet</vt:lpstr>
      <vt:lpstr>Utvikling av koronavirus-vaksiner beveger seg mye raskere</vt:lpstr>
      <vt:lpstr>De 2 første vaksiner på vei ut av testfase 3:</vt:lpstr>
      <vt:lpstr>Referansene</vt:lpstr>
      <vt:lpstr>Litt data og grafikk (https://www.adressa.no/nyheter/2020/03/30/Koronasituasjonen-i-Tr%C3%B8ndelag-21484197.ece )</vt:lpstr>
      <vt:lpstr>Litt mer data og grafikk</vt:lpstr>
      <vt:lpstr>Anbefalinger for alle i hele landet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Dashboard at Johns Hopkins University (JHU) https://gisanddata.maps.arcgis.com/apps/opsdashboard/index.html#/bda7594740fd40299423467b48e9ecf6</dc:title>
  <dc:creator>Mark R</dc:creator>
  <cp:lastModifiedBy>Terje Krogset</cp:lastModifiedBy>
  <cp:revision>30</cp:revision>
  <dcterms:created xsi:type="dcterms:W3CDTF">2020-11-17T10:51:43Z</dcterms:created>
  <dcterms:modified xsi:type="dcterms:W3CDTF">2020-11-18T07:40:34Z</dcterms:modified>
</cp:coreProperties>
</file>